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6" r:id="rId2"/>
    <p:sldId id="300" r:id="rId3"/>
    <p:sldId id="284" r:id="rId4"/>
    <p:sldId id="293" r:id="rId5"/>
    <p:sldId id="286" r:id="rId6"/>
    <p:sldId id="285" r:id="rId7"/>
    <p:sldId id="277" r:id="rId8"/>
    <p:sldId id="295" r:id="rId9"/>
    <p:sldId id="297" r:id="rId10"/>
    <p:sldId id="296" r:id="rId11"/>
    <p:sldId id="289" r:id="rId12"/>
    <p:sldId id="298" r:id="rId13"/>
    <p:sldId id="299" r:id="rId14"/>
    <p:sldId id="28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CCCCFF"/>
    <a:srgbClr val="FFFF00"/>
    <a:srgbClr val="3366FF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5D3E21-DC9A-499C-B01E-78CCA6E9419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CD420-8C01-4F67-B37E-B8A4CFE407B2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72ACB-D5BF-4A32-AE50-35A5E46D27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8EE3A9C-0278-4669-A6F9-C23DE7A1EAC3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56328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56329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0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1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2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3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4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5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6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7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8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9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0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1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2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3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4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5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6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7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8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9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0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1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2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3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4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5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6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7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8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9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6360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A83DAE-2C65-4B52-B24A-C0748C82EF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03CBE-3455-4F70-A6A6-0C0923CC2EC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0E6E281-96BF-435B-A3DF-9F6DED9D54F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D8CC3BC-0D7E-406C-BC1D-C5CD982881D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B417F-08B3-4282-A837-FBDFFE101D1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711F5-0A51-4812-B9EF-5A158E2685D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73BB0-A3DA-4F6A-9F31-B90DEB6C6C5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0D9272-0A03-4680-9E95-4CE3EC9DB34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A936E-27D4-4340-8A6C-BF3FC528E70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B56163-78BC-4714-864E-3BE736A16DB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2CF20D-26B5-448E-848C-3FD993D2D38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6DE0D-D449-4051-9D99-82DEA6FEE5F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E26AE1BC-F382-4A21-91C9-26032EDC3A50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55304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5530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04800" y="466725"/>
            <a:ext cx="7543800" cy="2133600"/>
          </a:xfrm>
        </p:spPr>
        <p:txBody>
          <a:bodyPr/>
          <a:lstStyle/>
          <a:p>
            <a:r>
              <a:rPr lang="en-US" sz="4400" dirty="0">
                <a:latin typeface="Times New Roman" pitchFamily="18" charset="0"/>
              </a:rPr>
              <a:t>Section </a:t>
            </a:r>
            <a:r>
              <a:rPr lang="en-US" sz="4400" dirty="0" smtClean="0">
                <a:latin typeface="Times New Roman" pitchFamily="18" charset="0"/>
              </a:rPr>
              <a:t>1.2</a:t>
            </a:r>
            <a:r>
              <a:rPr lang="en-US" sz="4400" dirty="0">
                <a:latin typeface="Times New Roman" pitchFamily="18" charset="0"/>
              </a:rPr>
              <a:t/>
            </a:r>
            <a:br>
              <a:rPr lang="en-US" sz="4400" dirty="0">
                <a:latin typeface="Times New Roman" pitchFamily="18" charset="0"/>
              </a:rPr>
            </a:br>
            <a:r>
              <a:rPr lang="en-US" sz="4200" dirty="0" smtClean="0">
                <a:latin typeface="Times New Roman" pitchFamily="18" charset="0"/>
              </a:rPr>
              <a:t>Linear Functions and Applications</a:t>
            </a:r>
            <a:endParaRPr lang="en-US" sz="42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Equilibrium Point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447800"/>
            <a:ext cx="8686800" cy="2895600"/>
          </a:xfrm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  <a:buFont typeface="Courier New" pitchFamily="49" charset="0"/>
              <a:buChar char="o"/>
            </a:pPr>
            <a:r>
              <a:rPr lang="en-US" sz="2800" dirty="0" smtClean="0"/>
              <a:t>A </a:t>
            </a:r>
            <a:r>
              <a:rPr lang="en-US" sz="2800" dirty="0" smtClean="0">
                <a:solidFill>
                  <a:srgbClr val="FF0000"/>
                </a:solidFill>
              </a:rPr>
              <a:t>surplus</a:t>
            </a:r>
            <a:r>
              <a:rPr lang="en-US" sz="2800" dirty="0" smtClean="0"/>
              <a:t> occurs if supply exceeds demand.</a:t>
            </a:r>
          </a:p>
          <a:p>
            <a:pPr>
              <a:lnSpc>
                <a:spcPct val="80000"/>
              </a:lnSpc>
              <a:buFont typeface="Courier New" pitchFamily="49" charset="0"/>
              <a:buChar char="o"/>
            </a:pPr>
            <a:r>
              <a:rPr lang="en-US" sz="2800" dirty="0" smtClean="0"/>
              <a:t>A </a:t>
            </a:r>
            <a:r>
              <a:rPr lang="en-US" sz="2800" dirty="0" smtClean="0">
                <a:solidFill>
                  <a:srgbClr val="C00000"/>
                </a:solidFill>
              </a:rPr>
              <a:t>shortage</a:t>
            </a:r>
            <a:r>
              <a:rPr lang="en-US" sz="2800" dirty="0" smtClean="0"/>
              <a:t> occurs if demand exceeds supply.</a:t>
            </a:r>
          </a:p>
          <a:p>
            <a:pPr>
              <a:lnSpc>
                <a:spcPct val="80000"/>
              </a:lnSpc>
              <a:buFont typeface="Courier New" pitchFamily="49" charset="0"/>
              <a:buChar char="o"/>
            </a:pPr>
            <a:r>
              <a:rPr lang="en-US" sz="2800" dirty="0" smtClean="0"/>
              <a:t>An </a:t>
            </a:r>
            <a:r>
              <a:rPr lang="en-US" sz="2800" dirty="0" smtClean="0">
                <a:solidFill>
                  <a:srgbClr val="00B0F0"/>
                </a:solidFill>
              </a:rPr>
              <a:t>equilibrium</a:t>
            </a:r>
            <a:r>
              <a:rPr lang="en-US" sz="2800" dirty="0" smtClean="0"/>
              <a:t> is achieved when supply = demand.  The point at which the supply function equals the demand function is called </a:t>
            </a:r>
            <a:r>
              <a:rPr lang="en-US" sz="2800" dirty="0" smtClean="0">
                <a:solidFill>
                  <a:srgbClr val="00B050"/>
                </a:solidFill>
              </a:rPr>
              <a:t>equilibrium point</a:t>
            </a:r>
            <a:r>
              <a:rPr lang="en-US" sz="2800" dirty="0" smtClean="0"/>
              <a:t>. </a:t>
            </a:r>
          </a:p>
          <a:p>
            <a:pPr>
              <a:lnSpc>
                <a:spcPct val="80000"/>
              </a:lnSpc>
              <a:buFont typeface="Courier New" pitchFamily="49" charset="0"/>
              <a:buChar char="o"/>
            </a:pPr>
            <a:endParaRPr lang="en-US" sz="2800" dirty="0"/>
          </a:p>
          <a:p>
            <a:pPr>
              <a:lnSpc>
                <a:spcPct val="80000"/>
              </a:lnSpc>
              <a:buFont typeface="Courier New" pitchFamily="49" charset="0"/>
              <a:buChar char="o"/>
            </a:pPr>
            <a:endParaRPr lang="en-US" sz="2800" dirty="0" smtClean="0"/>
          </a:p>
          <a:p>
            <a:pPr>
              <a:lnSpc>
                <a:spcPct val="80000"/>
              </a:lnSpc>
              <a:buFont typeface="Courier New" pitchFamily="49" charset="0"/>
              <a:buChar char="o"/>
            </a:pPr>
            <a:endParaRPr lang="en-US" sz="2800" dirty="0"/>
          </a:p>
          <a:p>
            <a:pPr lvl="1">
              <a:lnSpc>
                <a:spcPct val="80000"/>
              </a:lnSpc>
              <a:buFont typeface="Courier New" pitchFamily="49" charset="0"/>
              <a:buChar char="o"/>
            </a:pPr>
            <a:r>
              <a:rPr lang="en-US" sz="2400" dirty="0" smtClean="0"/>
              <a:t>The corresponding price is called </a:t>
            </a:r>
            <a:r>
              <a:rPr lang="en-US" sz="2400" u="sng" dirty="0" smtClean="0"/>
              <a:t>equilibrium price</a:t>
            </a:r>
          </a:p>
          <a:p>
            <a:pPr lvl="1">
              <a:lnSpc>
                <a:spcPct val="80000"/>
              </a:lnSpc>
              <a:buFont typeface="Courier New" pitchFamily="49" charset="0"/>
              <a:buChar char="o"/>
            </a:pPr>
            <a:r>
              <a:rPr lang="en-US" sz="2400" dirty="0" smtClean="0"/>
              <a:t>The corresponding quantity is called </a:t>
            </a:r>
            <a:r>
              <a:rPr lang="en-US" sz="2400" u="sng" dirty="0" smtClean="0"/>
              <a:t>equilibrium quantity</a:t>
            </a:r>
            <a:r>
              <a:rPr lang="en-US" sz="2400" dirty="0" smtClean="0"/>
              <a:t>.</a:t>
            </a:r>
          </a:p>
          <a:p>
            <a:pPr>
              <a:lnSpc>
                <a:spcPct val="80000"/>
              </a:lnSpc>
              <a:buFont typeface="Courier New" pitchFamily="49" charset="0"/>
              <a:buChar char="o"/>
            </a:pPr>
            <a:endParaRPr lang="en-US" sz="2800" i="1" dirty="0"/>
          </a:p>
          <a:p>
            <a:pPr>
              <a:lnSpc>
                <a:spcPct val="80000"/>
              </a:lnSpc>
              <a:buNone/>
            </a:pPr>
            <a:endParaRPr lang="en-US" sz="2800" i="1" dirty="0" smtClean="0"/>
          </a:p>
          <a:p>
            <a:pPr>
              <a:lnSpc>
                <a:spcPct val="80000"/>
              </a:lnSpc>
              <a:buNone/>
            </a:pPr>
            <a:endParaRPr lang="en-US" sz="2800" i="1" dirty="0"/>
          </a:p>
          <a:p>
            <a:pPr>
              <a:lnSpc>
                <a:spcPct val="80000"/>
              </a:lnSpc>
              <a:buNone/>
            </a:pPr>
            <a:r>
              <a:rPr lang="en-US" sz="2800" i="1" dirty="0" smtClean="0"/>
              <a:t>	</a:t>
            </a:r>
            <a:endParaRPr lang="en-US" sz="2800" i="1" dirty="0"/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2514600" y="3810000"/>
          <a:ext cx="3498850" cy="904875"/>
        </p:xfrm>
        <a:graphic>
          <a:graphicData uri="http://schemas.openxmlformats.org/presentationml/2006/ole">
            <p:oleObj spid="_x0000_s66562" name="Equation" r:id="rId3" imgW="7873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Equilibrium Point</a:t>
            </a:r>
            <a:endParaRPr lang="en-US" dirty="0"/>
          </a:p>
        </p:txBody>
      </p:sp>
      <p:pic>
        <p:nvPicPr>
          <p:cNvPr id="272387" name="Picture 3" descr="01_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463800"/>
            <a:ext cx="5291138" cy="3251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447800"/>
            <a:ext cx="8534400" cy="2895600"/>
          </a:xfrm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  <a:buFont typeface="Courier New" pitchFamily="49" charset="0"/>
              <a:buChar char="o"/>
            </a:pPr>
            <a:r>
              <a:rPr lang="en-US" sz="2800" dirty="0" smtClean="0"/>
              <a:t>John, a manager of a supermarket has studied the supply and demand for watermelons. He has determined that the quantity (in thousands) demanded weekly, </a:t>
            </a:r>
            <a:r>
              <a:rPr lang="en-US" sz="2800" i="1" dirty="0" smtClean="0"/>
              <a:t>q</a:t>
            </a:r>
            <a:r>
              <a:rPr lang="en-US" sz="2800" dirty="0" smtClean="0"/>
              <a:t>, and the price per watermelon</a:t>
            </a:r>
            <a:r>
              <a:rPr lang="en-US" sz="2800" i="1" dirty="0" smtClean="0"/>
              <a:t>, p</a:t>
            </a:r>
            <a:r>
              <a:rPr lang="en-US" sz="2800" dirty="0" smtClean="0"/>
              <a:t>, are related by the linear function </a:t>
            </a:r>
          </a:p>
          <a:p>
            <a:pPr>
              <a:lnSpc>
                <a:spcPct val="80000"/>
              </a:lnSpc>
              <a:buFont typeface="Courier New" pitchFamily="49" charset="0"/>
              <a:buChar char="o"/>
            </a:pPr>
            <a:endParaRPr lang="en-US" sz="2800" dirty="0" smtClean="0"/>
          </a:p>
          <a:p>
            <a:pPr>
              <a:lnSpc>
                <a:spcPct val="80000"/>
              </a:lnSpc>
              <a:buFont typeface="Courier New" pitchFamily="49" charset="0"/>
              <a:buChar char="o"/>
            </a:pPr>
            <a:endParaRPr lang="en-US" sz="2800" dirty="0" smtClean="0"/>
          </a:p>
          <a:p>
            <a:pPr>
              <a:lnSpc>
                <a:spcPct val="80000"/>
              </a:lnSpc>
              <a:buFont typeface="Courier New" pitchFamily="49" charset="0"/>
              <a:buChar char="o"/>
            </a:pPr>
            <a:r>
              <a:rPr lang="en-US" sz="2800" dirty="0" smtClean="0"/>
              <a:t>He has also found the following supply function </a:t>
            </a:r>
          </a:p>
          <a:p>
            <a:pPr>
              <a:lnSpc>
                <a:spcPct val="80000"/>
              </a:lnSpc>
              <a:buFont typeface="Courier New" pitchFamily="49" charset="0"/>
              <a:buChar char="o"/>
            </a:pPr>
            <a:endParaRPr lang="en-US" sz="2800" i="1" dirty="0"/>
          </a:p>
          <a:p>
            <a:pPr>
              <a:lnSpc>
                <a:spcPct val="80000"/>
              </a:lnSpc>
              <a:buNone/>
            </a:pPr>
            <a:endParaRPr lang="en-US" sz="2800" i="1" dirty="0" smtClean="0"/>
          </a:p>
          <a:p>
            <a:pPr>
              <a:lnSpc>
                <a:spcPct val="80000"/>
              </a:lnSpc>
              <a:buNone/>
            </a:pPr>
            <a:endParaRPr lang="en-US" sz="2800" i="1" dirty="0"/>
          </a:p>
          <a:p>
            <a:pPr>
              <a:lnSpc>
                <a:spcPct val="80000"/>
              </a:lnSpc>
              <a:buNone/>
            </a:pPr>
            <a:r>
              <a:rPr lang="en-US" sz="2800" i="1" dirty="0" smtClean="0"/>
              <a:t>	</a:t>
            </a:r>
            <a:endParaRPr lang="en-US" sz="2800" i="1" dirty="0"/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2057400" y="3584106"/>
          <a:ext cx="4876800" cy="759294"/>
        </p:xfrm>
        <a:graphic>
          <a:graphicData uri="http://schemas.openxmlformats.org/presentationml/2006/ole">
            <p:oleObj spid="_x0000_s71682" name="Equation" r:id="rId3" imgW="1307880" imgH="203040" progId="Equation.3">
              <p:embed/>
            </p:oleObj>
          </a:graphicData>
        </a:graphic>
      </p:graphicFrame>
      <p:graphicFrame>
        <p:nvGraphicFramePr>
          <p:cNvPr id="71683" name="Object 3"/>
          <p:cNvGraphicFramePr>
            <a:graphicFrameLocks noChangeAspect="1"/>
          </p:cNvGraphicFramePr>
          <p:nvPr/>
        </p:nvGraphicFramePr>
        <p:xfrm>
          <a:off x="2209800" y="4876800"/>
          <a:ext cx="4527550" cy="854075"/>
        </p:xfrm>
        <a:graphic>
          <a:graphicData uri="http://schemas.openxmlformats.org/presentationml/2006/ole">
            <p:oleObj spid="_x0000_s71683" name="Equation" r:id="rId4" imgW="10792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447800"/>
            <a:ext cx="8534400" cy="2895600"/>
          </a:xfrm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  <a:buFont typeface="Courier New" pitchFamily="49" charset="0"/>
              <a:buChar char="o"/>
            </a:pPr>
            <a:r>
              <a:rPr lang="en-US" sz="2800" dirty="0" smtClean="0"/>
              <a:t>Find the demand and the supply at a price of $5.25 per watermelon.</a:t>
            </a:r>
          </a:p>
          <a:p>
            <a:pPr>
              <a:lnSpc>
                <a:spcPct val="80000"/>
              </a:lnSpc>
              <a:buFont typeface="Courier New" pitchFamily="49" charset="0"/>
              <a:buChar char="o"/>
            </a:pPr>
            <a:r>
              <a:rPr lang="en-US" sz="2800" dirty="0" smtClean="0"/>
              <a:t>Find the demand and the supply at a price of $3.75 per watermelon.</a:t>
            </a:r>
          </a:p>
          <a:p>
            <a:pPr>
              <a:lnSpc>
                <a:spcPct val="80000"/>
              </a:lnSpc>
              <a:buFont typeface="Courier New" pitchFamily="49" charset="0"/>
              <a:buChar char="o"/>
            </a:pPr>
            <a:r>
              <a:rPr lang="en-US" sz="2800" dirty="0" smtClean="0"/>
              <a:t>Find the equilibrium price and quantity.</a:t>
            </a:r>
          </a:p>
          <a:p>
            <a:pPr>
              <a:lnSpc>
                <a:spcPct val="80000"/>
              </a:lnSpc>
              <a:buFont typeface="Courier New" pitchFamily="49" charset="0"/>
              <a:buChar char="o"/>
            </a:pPr>
            <a:endParaRPr lang="en-US" sz="2800" i="1" dirty="0"/>
          </a:p>
          <a:p>
            <a:pPr>
              <a:lnSpc>
                <a:spcPct val="80000"/>
              </a:lnSpc>
              <a:buNone/>
            </a:pPr>
            <a:endParaRPr lang="en-US" sz="2800" i="1" dirty="0" smtClean="0"/>
          </a:p>
          <a:p>
            <a:pPr>
              <a:lnSpc>
                <a:spcPct val="80000"/>
              </a:lnSpc>
              <a:buNone/>
            </a:pPr>
            <a:endParaRPr lang="en-US" sz="2800" i="1" dirty="0"/>
          </a:p>
          <a:p>
            <a:pPr>
              <a:lnSpc>
                <a:spcPct val="80000"/>
              </a:lnSpc>
              <a:buNone/>
            </a:pPr>
            <a:r>
              <a:rPr lang="en-US" sz="2800" i="1" dirty="0" smtClean="0"/>
              <a:t>	</a:t>
            </a:r>
            <a:endParaRPr lang="en-US" sz="2800" i="1" dirty="0"/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 of Supply and Demand</a:t>
            </a:r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63563" y="1981200"/>
            <a:ext cx="8047037" cy="4419600"/>
            <a:chOff x="308" y="1248"/>
            <a:chExt cx="5069" cy="2784"/>
          </a:xfrm>
        </p:grpSpPr>
        <p:pic>
          <p:nvPicPr>
            <p:cNvPr id="271363" name="Picture 3" descr="01_11b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08" y="2413"/>
              <a:ext cx="1969" cy="1619"/>
            </a:xfrm>
            <a:prstGeom prst="rect">
              <a:avLst/>
            </a:prstGeom>
            <a:noFill/>
          </p:spPr>
        </p:pic>
        <p:pic>
          <p:nvPicPr>
            <p:cNvPr id="271364" name="Picture 4" descr="01_11a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8" y="1248"/>
              <a:ext cx="2764" cy="27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2432" name="Object 1024"/>
          <p:cNvGraphicFramePr>
            <a:graphicFrameLocks noChangeAspect="1"/>
          </p:cNvGraphicFramePr>
          <p:nvPr/>
        </p:nvGraphicFramePr>
        <p:xfrm>
          <a:off x="0" y="0"/>
          <a:ext cx="914400" cy="285750"/>
        </p:xfrm>
        <a:graphic>
          <a:graphicData uri="http://schemas.openxmlformats.org/presentationml/2006/ole">
            <p:oleObj spid="_x0000_s91138" name="Equation" r:id="rId3" imgW="914400" imgH="285120" progId="Equation.DSMT4">
              <p:embed/>
            </p:oleObj>
          </a:graphicData>
        </a:graphic>
      </p:graphicFrame>
      <p:pic>
        <p:nvPicPr>
          <p:cNvPr id="24" name="Picture 4" descr="D01_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2971800"/>
            <a:ext cx="7619999" cy="1920330"/>
          </a:xfrm>
          <a:prstGeom prst="rect">
            <a:avLst/>
          </a:prstGeom>
          <a:noFill/>
        </p:spPr>
      </p:pic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457200" y="1143000"/>
            <a:ext cx="7620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Courier New" pitchFamily="49" charset="0"/>
              <a:buChar char="o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Domain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a function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Courier New" pitchFamily="49" charset="0"/>
              <a:buChar char="o"/>
              <a:tabLst/>
              <a:defRPr/>
            </a:pPr>
            <a:r>
              <a:rPr lang="en-US" sz="2800" kern="0" dirty="0" smtClean="0">
                <a:latin typeface="+mn-lt"/>
              </a:rPr>
              <a:t>Function notation review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Courier New" pitchFamily="49" charset="0"/>
              <a:buChar char="o"/>
              <a:tabLst/>
              <a:defRPr/>
            </a:pPr>
            <a:endParaRPr kumimoji="0" lang="en-US" sz="28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en-US" sz="28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en-US" sz="28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r>
              <a:rPr lang="en-US" dirty="0" smtClean="0"/>
              <a:t>Function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Cost Function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447800"/>
            <a:ext cx="7620000" cy="2895600"/>
          </a:xfrm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  <a:buFont typeface="Courier New" pitchFamily="49" charset="0"/>
              <a:buChar char="o"/>
            </a:pPr>
            <a:r>
              <a:rPr lang="en-US" sz="2800" dirty="0" smtClean="0"/>
              <a:t>Total cost = fixed cost + variable cost</a:t>
            </a:r>
          </a:p>
          <a:p>
            <a:pPr lvl="1">
              <a:lnSpc>
                <a:spcPct val="80000"/>
              </a:lnSpc>
              <a:buFont typeface="Courier New" pitchFamily="49" charset="0"/>
              <a:buChar char="o"/>
            </a:pPr>
            <a:r>
              <a:rPr lang="en-US" sz="2400" dirty="0" smtClean="0"/>
              <a:t>Fixed cost is a constant and does not change as more items are made</a:t>
            </a:r>
            <a:r>
              <a:rPr lang="en-US" sz="2400" dirty="0"/>
              <a:t>	</a:t>
            </a:r>
            <a:endParaRPr lang="en-US" sz="2400" dirty="0" smtClean="0"/>
          </a:p>
          <a:p>
            <a:pPr lvl="1">
              <a:lnSpc>
                <a:spcPct val="80000"/>
              </a:lnSpc>
              <a:buFont typeface="Courier New" pitchFamily="49" charset="0"/>
              <a:buChar char="o"/>
            </a:pPr>
            <a:r>
              <a:rPr lang="en-US" sz="2400" dirty="0" smtClean="0"/>
              <a:t>Variable cost is a cost per item for materials, packing, shipping, etc.</a:t>
            </a:r>
          </a:p>
          <a:p>
            <a:pPr>
              <a:lnSpc>
                <a:spcPct val="80000"/>
              </a:lnSpc>
              <a:buFont typeface="Courier New" pitchFamily="49" charset="0"/>
              <a:buChar char="o"/>
            </a:pPr>
            <a:r>
              <a:rPr lang="en-US" sz="2800" dirty="0" smtClean="0"/>
              <a:t>The cost function for producing x items is</a:t>
            </a:r>
          </a:p>
          <a:p>
            <a:pPr>
              <a:lnSpc>
                <a:spcPct val="80000"/>
              </a:lnSpc>
              <a:buFont typeface="Courier New" pitchFamily="49" charset="0"/>
              <a:buChar char="o"/>
            </a:pPr>
            <a:endParaRPr lang="en-US" sz="2800" i="1" dirty="0"/>
          </a:p>
          <a:p>
            <a:pPr>
              <a:lnSpc>
                <a:spcPct val="80000"/>
              </a:lnSpc>
              <a:buNone/>
            </a:pPr>
            <a:endParaRPr lang="en-US" sz="2800" i="1" dirty="0" smtClean="0"/>
          </a:p>
          <a:p>
            <a:pPr>
              <a:lnSpc>
                <a:spcPct val="80000"/>
              </a:lnSpc>
              <a:buNone/>
            </a:pPr>
            <a:endParaRPr lang="en-US" sz="2800" i="1" dirty="0"/>
          </a:p>
          <a:p>
            <a:pPr>
              <a:lnSpc>
                <a:spcPct val="80000"/>
              </a:lnSpc>
              <a:buNone/>
            </a:pPr>
            <a:r>
              <a:rPr lang="en-US" sz="2800" i="1" dirty="0" smtClean="0"/>
              <a:t>	where m is the variable cost and b is the fixed cost</a:t>
            </a:r>
            <a:endParaRPr lang="en-US" sz="2800" i="1" dirty="0"/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2286000" y="4038600"/>
          <a:ext cx="3949700" cy="904875"/>
        </p:xfrm>
        <a:graphic>
          <a:graphicData uri="http://schemas.openxmlformats.org/presentationml/2006/ole">
            <p:oleObj spid="_x0000_s60418" name="Equation" r:id="rId3" imgW="8888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1143000"/>
          </a:xfrm>
        </p:spPr>
        <p:txBody>
          <a:bodyPr/>
          <a:lstStyle/>
          <a:p>
            <a:r>
              <a:rPr lang="en-US" dirty="0" smtClean="0"/>
              <a:t>The Marginal Cost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143000"/>
            <a:ext cx="8077200" cy="4267200"/>
          </a:xfrm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  <a:buNone/>
            </a:pPr>
            <a:r>
              <a:rPr lang="en-US" sz="2800" dirty="0"/>
              <a:t>	</a:t>
            </a:r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0070C0"/>
                </a:solidFill>
              </a:rPr>
              <a:t>marginal cost </a:t>
            </a:r>
            <a:r>
              <a:rPr lang="en-US" sz="2800" dirty="0" smtClean="0"/>
              <a:t>is the rate of change of cost </a:t>
            </a:r>
            <a:r>
              <a:rPr lang="en-US" sz="2800" i="1" dirty="0" smtClean="0"/>
              <a:t>C(x)</a:t>
            </a:r>
            <a:r>
              <a:rPr lang="en-US" sz="2800" dirty="0" smtClean="0"/>
              <a:t> at a level of production </a:t>
            </a:r>
            <a:r>
              <a:rPr lang="en-US" sz="2800" i="1" dirty="0" smtClean="0"/>
              <a:t>x</a:t>
            </a:r>
            <a:r>
              <a:rPr lang="en-US" sz="2800" dirty="0" smtClean="0"/>
              <a:t>. It approximates the cost of producing additional item.</a:t>
            </a:r>
          </a:p>
          <a:p>
            <a:pPr>
              <a:lnSpc>
                <a:spcPct val="80000"/>
              </a:lnSpc>
              <a:buNone/>
            </a:pPr>
            <a:r>
              <a:rPr lang="en-US" sz="2800" i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2800" i="1" dirty="0" smtClean="0"/>
              <a:t>	</a:t>
            </a:r>
            <a:r>
              <a:rPr lang="en-US" sz="2800" dirty="0" smtClean="0"/>
              <a:t>With linear function, the </a:t>
            </a:r>
            <a:r>
              <a:rPr lang="en-US" sz="2800" i="1" dirty="0" smtClean="0"/>
              <a:t>marginal cost </a:t>
            </a:r>
            <a:r>
              <a:rPr lang="en-US" sz="2800" dirty="0" smtClean="0"/>
              <a:t>is the slope m, which is a </a:t>
            </a:r>
            <a:r>
              <a:rPr lang="en-US" sz="2800" i="1" dirty="0" smtClean="0"/>
              <a:t>constant.</a:t>
            </a:r>
          </a:p>
          <a:p>
            <a:pPr>
              <a:lnSpc>
                <a:spcPct val="80000"/>
              </a:lnSpc>
              <a:buNone/>
            </a:pPr>
            <a:endParaRPr lang="en-US" sz="2800" i="1" dirty="0" smtClean="0"/>
          </a:p>
          <a:p>
            <a:pPr>
              <a:lnSpc>
                <a:spcPct val="80000"/>
              </a:lnSpc>
              <a:buNone/>
            </a:pPr>
            <a:r>
              <a:rPr lang="en-US" sz="2800" b="1" i="1" dirty="0" smtClean="0"/>
              <a:t>	EX: </a:t>
            </a:r>
            <a:r>
              <a:rPr lang="en-US" sz="2800" b="1" dirty="0" smtClean="0"/>
              <a:t>C(x) = 40 x + 150</a:t>
            </a:r>
          </a:p>
          <a:p>
            <a:pPr>
              <a:lnSpc>
                <a:spcPct val="80000"/>
              </a:lnSpc>
              <a:buNone/>
            </a:pPr>
            <a:endParaRPr lang="en-US" sz="28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2800" dirty="0" smtClean="0"/>
              <a:t>			The marginal cost is </a:t>
            </a:r>
          </a:p>
          <a:p>
            <a:pPr>
              <a:lnSpc>
                <a:spcPct val="80000"/>
              </a:lnSpc>
              <a:buNone/>
            </a:pPr>
            <a:r>
              <a:rPr lang="en-US" sz="2800" dirty="0" smtClean="0"/>
              <a:t>					40</a:t>
            </a:r>
            <a:endParaRPr lang="en-US" sz="2800" dirty="0"/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Revenue Function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7391400" cy="4495800"/>
          </a:xfrm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  <a:buNone/>
            </a:pPr>
            <a:r>
              <a:rPr lang="en-US" sz="2800" dirty="0"/>
              <a:t>	</a:t>
            </a:r>
            <a:r>
              <a:rPr lang="en-US" sz="2800" dirty="0" smtClean="0"/>
              <a:t>The revenue from selling </a:t>
            </a:r>
            <a:r>
              <a:rPr lang="en-US" sz="2800" i="1" dirty="0" smtClean="0"/>
              <a:t>x</a:t>
            </a:r>
            <a:r>
              <a:rPr lang="en-US" sz="2800" dirty="0" smtClean="0"/>
              <a:t> units of an item of price </a:t>
            </a:r>
            <a:r>
              <a:rPr lang="en-US" sz="2800" i="1" dirty="0" smtClean="0"/>
              <a:t>p</a:t>
            </a:r>
            <a:r>
              <a:rPr lang="en-US" sz="2800" dirty="0" smtClean="0"/>
              <a:t> is given by the function</a:t>
            </a:r>
            <a:endParaRPr lang="en-US" sz="2800" i="1" dirty="0"/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2362200" y="2819400"/>
          <a:ext cx="2935287" cy="904875"/>
        </p:xfrm>
        <a:graphic>
          <a:graphicData uri="http://schemas.openxmlformats.org/presentationml/2006/ole">
            <p:oleObj spid="_x0000_s62466" name="Equation" r:id="rId3" imgW="6602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Profit Function</a:t>
            </a:r>
            <a:endParaRPr lang="en-US" dirty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1447800" y="3048000"/>
          <a:ext cx="5359400" cy="904875"/>
        </p:xfrm>
        <a:graphic>
          <a:graphicData uri="http://schemas.openxmlformats.org/presentationml/2006/ole">
            <p:oleObj spid="_x0000_s61442" name="Equation" r:id="rId3" imgW="1206360" imgH="20304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381000" y="1752600"/>
            <a:ext cx="7467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The profit from producing and selling </a:t>
            </a:r>
            <a:r>
              <a:rPr lang="en-US" sz="3200" i="1" dirty="0" smtClean="0"/>
              <a:t>x</a:t>
            </a:r>
            <a:r>
              <a:rPr lang="en-US" sz="3200" dirty="0" smtClean="0"/>
              <a:t> units of an item is given by the function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22238"/>
            <a:ext cx="7696200" cy="1295400"/>
          </a:xfrm>
        </p:spPr>
        <p:txBody>
          <a:bodyPr/>
          <a:lstStyle/>
          <a:p>
            <a:r>
              <a:rPr lang="en-US" dirty="0" smtClean="0"/>
              <a:t>Break-even Analysis</a:t>
            </a:r>
            <a:endParaRPr lang="en-US" dirty="0"/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2971800" y="31242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228600" y="1752600"/>
            <a:ext cx="36576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The points at which the revenue equals the cost is called the break-even point.</a:t>
            </a:r>
          </a:p>
          <a:p>
            <a:pPr>
              <a:spcBef>
                <a:spcPct val="50000"/>
              </a:spcBef>
            </a:pPr>
            <a:endParaRPr lang="en-US" sz="2800" dirty="0" smtClean="0"/>
          </a:p>
        </p:txBody>
      </p:sp>
      <p:pic>
        <p:nvPicPr>
          <p:cNvPr id="9" name="Picture 3" descr="01_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752600"/>
            <a:ext cx="4495800" cy="4222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9" grpId="0" uiExpan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Function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447800"/>
            <a:ext cx="7620000" cy="2895600"/>
          </a:xfrm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  <a:buFont typeface="Courier New" pitchFamily="49" charset="0"/>
              <a:buChar char="o"/>
            </a:pPr>
            <a:r>
              <a:rPr lang="en-US" sz="2800" dirty="0" smtClean="0"/>
              <a:t>The quantity consumed </a:t>
            </a:r>
            <a:r>
              <a:rPr lang="en-US" sz="2800" i="1" dirty="0" smtClean="0"/>
              <a:t>q</a:t>
            </a:r>
            <a:r>
              <a:rPr lang="en-US" sz="2800" dirty="0" smtClean="0"/>
              <a:t>, or </a:t>
            </a:r>
            <a:r>
              <a:rPr lang="en-US" sz="2800" dirty="0" smtClean="0">
                <a:solidFill>
                  <a:srgbClr val="0070C0"/>
                </a:solidFill>
              </a:rPr>
              <a:t>demand</a:t>
            </a:r>
            <a:r>
              <a:rPr lang="en-US" sz="2800" dirty="0" smtClean="0"/>
              <a:t>, will increase as the price </a:t>
            </a:r>
            <a:r>
              <a:rPr lang="en-US" sz="2800" i="1" dirty="0" smtClean="0"/>
              <a:t>p</a:t>
            </a:r>
            <a:r>
              <a:rPr lang="en-US" sz="2800" dirty="0" smtClean="0"/>
              <a:t> decreases.</a:t>
            </a:r>
          </a:p>
          <a:p>
            <a:pPr>
              <a:lnSpc>
                <a:spcPct val="80000"/>
              </a:lnSpc>
              <a:buFont typeface="Courier New" pitchFamily="49" charset="0"/>
              <a:buChar char="o"/>
            </a:pPr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0070C0"/>
                </a:solidFill>
              </a:rPr>
              <a:t>demand function </a:t>
            </a:r>
            <a:r>
              <a:rPr lang="en-US" sz="2800" dirty="0" smtClean="0"/>
              <a:t>is a decreasing function. In economics, we often write the price </a:t>
            </a:r>
            <a:r>
              <a:rPr lang="en-US" sz="2800" i="1" dirty="0" smtClean="0"/>
              <a:t>p</a:t>
            </a:r>
            <a:r>
              <a:rPr lang="en-US" sz="2800" dirty="0" smtClean="0"/>
              <a:t> in terms of </a:t>
            </a:r>
            <a:r>
              <a:rPr lang="en-US" sz="2800" i="1" dirty="0" smtClean="0"/>
              <a:t>q</a:t>
            </a:r>
            <a:r>
              <a:rPr lang="en-US" sz="2800" dirty="0" smtClean="0"/>
              <a:t> although </a:t>
            </a:r>
            <a:r>
              <a:rPr lang="en-US" sz="2800" i="1" dirty="0" smtClean="0"/>
              <a:t>p</a:t>
            </a:r>
            <a:r>
              <a:rPr lang="en-US" sz="2800" dirty="0" smtClean="0"/>
              <a:t> seems to be an independent variable.</a:t>
            </a:r>
          </a:p>
          <a:p>
            <a:pPr>
              <a:lnSpc>
                <a:spcPct val="80000"/>
              </a:lnSpc>
              <a:buFont typeface="Courier New" pitchFamily="49" charset="0"/>
              <a:buChar char="o"/>
            </a:pPr>
            <a:endParaRPr lang="en-US" sz="2800" i="1" dirty="0"/>
          </a:p>
          <a:p>
            <a:pPr>
              <a:lnSpc>
                <a:spcPct val="80000"/>
              </a:lnSpc>
              <a:buNone/>
            </a:pPr>
            <a:endParaRPr lang="en-US" sz="2800" i="1" dirty="0" smtClean="0"/>
          </a:p>
          <a:p>
            <a:pPr>
              <a:lnSpc>
                <a:spcPct val="80000"/>
              </a:lnSpc>
              <a:buNone/>
            </a:pPr>
            <a:endParaRPr lang="en-US" sz="2800" i="1" dirty="0"/>
          </a:p>
          <a:p>
            <a:pPr>
              <a:lnSpc>
                <a:spcPct val="80000"/>
              </a:lnSpc>
              <a:buNone/>
            </a:pPr>
            <a:r>
              <a:rPr lang="en-US" sz="2800" i="1" dirty="0" smtClean="0"/>
              <a:t>	</a:t>
            </a:r>
            <a:endParaRPr lang="en-US" sz="2800" i="1" dirty="0"/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2895600" y="4191000"/>
          <a:ext cx="2708275" cy="904875"/>
        </p:xfrm>
        <a:graphic>
          <a:graphicData uri="http://schemas.openxmlformats.org/presentationml/2006/ole">
            <p:oleObj spid="_x0000_s65538" name="Equation" r:id="rId3" imgW="6094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Supply Function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447800"/>
            <a:ext cx="7620000" cy="2895600"/>
          </a:xfrm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  <a:buFont typeface="Courier New" pitchFamily="49" charset="0"/>
              <a:buChar char="o"/>
            </a:pPr>
            <a:r>
              <a:rPr lang="en-US" sz="2800" dirty="0" smtClean="0"/>
              <a:t>The quantity produced </a:t>
            </a:r>
            <a:r>
              <a:rPr lang="en-US" sz="2800" i="1" dirty="0" smtClean="0"/>
              <a:t>q</a:t>
            </a:r>
            <a:r>
              <a:rPr lang="en-US" sz="2800" dirty="0" smtClean="0"/>
              <a:t>, or </a:t>
            </a:r>
            <a:r>
              <a:rPr lang="en-US" sz="2800" dirty="0" smtClean="0">
                <a:solidFill>
                  <a:srgbClr val="0070C0"/>
                </a:solidFill>
              </a:rPr>
              <a:t>supply</a:t>
            </a:r>
            <a:r>
              <a:rPr lang="en-US" sz="2800" dirty="0" smtClean="0"/>
              <a:t>, will increase as the price </a:t>
            </a:r>
            <a:r>
              <a:rPr lang="en-US" sz="2800" i="1" dirty="0" smtClean="0"/>
              <a:t>p</a:t>
            </a:r>
            <a:r>
              <a:rPr lang="en-US" sz="2800" dirty="0" smtClean="0"/>
              <a:t> increases.</a:t>
            </a:r>
          </a:p>
          <a:p>
            <a:pPr>
              <a:lnSpc>
                <a:spcPct val="80000"/>
              </a:lnSpc>
              <a:buFont typeface="Courier New" pitchFamily="49" charset="0"/>
              <a:buChar char="o"/>
            </a:pPr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0070C0"/>
                </a:solidFill>
              </a:rPr>
              <a:t>supply function </a:t>
            </a:r>
            <a:r>
              <a:rPr lang="en-US" sz="2800" dirty="0" smtClean="0"/>
              <a:t>is an increasing function. </a:t>
            </a:r>
          </a:p>
          <a:p>
            <a:pPr>
              <a:lnSpc>
                <a:spcPct val="80000"/>
              </a:lnSpc>
              <a:buFont typeface="Courier New" pitchFamily="49" charset="0"/>
              <a:buChar char="o"/>
            </a:pPr>
            <a:endParaRPr lang="en-US" sz="2800" i="1" dirty="0"/>
          </a:p>
          <a:p>
            <a:pPr>
              <a:lnSpc>
                <a:spcPct val="80000"/>
              </a:lnSpc>
              <a:buNone/>
            </a:pPr>
            <a:endParaRPr lang="en-US" sz="2800" i="1" dirty="0" smtClean="0"/>
          </a:p>
          <a:p>
            <a:pPr>
              <a:lnSpc>
                <a:spcPct val="80000"/>
              </a:lnSpc>
              <a:buNone/>
            </a:pPr>
            <a:endParaRPr lang="en-US" sz="2800" i="1" dirty="0"/>
          </a:p>
          <a:p>
            <a:pPr>
              <a:lnSpc>
                <a:spcPct val="80000"/>
              </a:lnSpc>
              <a:buNone/>
            </a:pPr>
            <a:r>
              <a:rPr lang="en-US" sz="2800" i="1" dirty="0" smtClean="0"/>
              <a:t>	</a:t>
            </a:r>
            <a:endParaRPr lang="en-US" sz="2800" i="1" dirty="0"/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2819400" y="3429000"/>
          <a:ext cx="2595562" cy="904875"/>
        </p:xfrm>
        <a:graphic>
          <a:graphicData uri="http://schemas.openxmlformats.org/presentationml/2006/ole">
            <p:oleObj spid="_x0000_s70658" name="Equation" r:id="rId3" imgW="5839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3648</TotalTime>
  <Words>308</Words>
  <Application>Microsoft Office PowerPoint</Application>
  <PresentationFormat>On-screen Show (4:3)</PresentationFormat>
  <Paragraphs>87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Network</vt:lpstr>
      <vt:lpstr>Equation</vt:lpstr>
      <vt:lpstr>Section 1.2 Linear Functions and Applications</vt:lpstr>
      <vt:lpstr>Function</vt:lpstr>
      <vt:lpstr>The Cost Function</vt:lpstr>
      <vt:lpstr>The Marginal Cost</vt:lpstr>
      <vt:lpstr>The Revenue Function</vt:lpstr>
      <vt:lpstr>The Profit Function</vt:lpstr>
      <vt:lpstr>Break-even Analysis</vt:lpstr>
      <vt:lpstr>Demand Function</vt:lpstr>
      <vt:lpstr>Supply Function</vt:lpstr>
      <vt:lpstr>Equilibrium Point</vt:lpstr>
      <vt:lpstr>Equilibrium Point</vt:lpstr>
      <vt:lpstr>Example</vt:lpstr>
      <vt:lpstr>Example</vt:lpstr>
      <vt:lpstr>Graphs of Supply and Demand</vt:lpstr>
    </vt:vector>
  </TitlesOfParts>
  <Company>SCC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Functions and Applications</dc:title>
  <dc:creator>Phong Chau</dc:creator>
  <cp:lastModifiedBy>pqchau</cp:lastModifiedBy>
  <cp:revision>46</cp:revision>
  <dcterms:created xsi:type="dcterms:W3CDTF">2005-10-11T19:45:23Z</dcterms:created>
  <dcterms:modified xsi:type="dcterms:W3CDTF">2012-01-18T18:46:47Z</dcterms:modified>
</cp:coreProperties>
</file>